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85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4" r:id="rId39"/>
    <p:sldId id="325" r:id="rId40"/>
    <p:sldId id="326" r:id="rId41"/>
    <p:sldId id="327" r:id="rId42"/>
    <p:sldId id="328" r:id="rId43"/>
    <p:sldId id="329" r:id="rId44"/>
    <p:sldId id="330" r:id="rId4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/>
    <p:restoredTop sz="92101"/>
  </p:normalViewPr>
  <p:slideViewPr>
    <p:cSldViewPr snapToGrid="0" snapToObjects="1">
      <p:cViewPr varScale="1">
        <p:scale>
          <a:sx n="63" d="100"/>
          <a:sy n="63" d="100"/>
        </p:scale>
        <p:origin x="200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8122" b="4060"/>
          <a:stretch/>
        </p:blipFill>
        <p:spPr>
          <a:xfrm>
            <a:off x="0" y="1246910"/>
            <a:ext cx="12192000" cy="5650579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0" y="4"/>
            <a:ext cx="12192000" cy="612949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0" name="Retângulo 9"/>
          <p:cNvSpPr/>
          <p:nvPr userDrawn="1"/>
        </p:nvSpPr>
        <p:spPr>
          <a:xfrm>
            <a:off x="0" y="612949"/>
            <a:ext cx="12192000" cy="63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17" name="Imagem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47" y="747161"/>
            <a:ext cx="343903" cy="267584"/>
          </a:xfrm>
          <a:prstGeom prst="rect">
            <a:avLst/>
          </a:prstGeom>
        </p:spPr>
      </p:pic>
      <p:sp>
        <p:nvSpPr>
          <p:cNvPr id="11" name="Retângulo 10"/>
          <p:cNvSpPr/>
          <p:nvPr userDrawn="1"/>
        </p:nvSpPr>
        <p:spPr>
          <a:xfrm>
            <a:off x="0" y="1266572"/>
            <a:ext cx="12192000" cy="5611091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2" name="Retângulo 8"/>
          <p:cNvSpPr/>
          <p:nvPr userDrawn="1"/>
        </p:nvSpPr>
        <p:spPr>
          <a:xfrm>
            <a:off x="0" y="1148708"/>
            <a:ext cx="6096000" cy="5709292"/>
          </a:xfrm>
          <a:custGeom>
            <a:avLst/>
            <a:gdLst>
              <a:gd name="connsiteX0" fmla="*/ 0 w 6096000"/>
              <a:gd name="connsiteY0" fmla="*/ 0 h 5709292"/>
              <a:gd name="connsiteX1" fmla="*/ 6096000 w 6096000"/>
              <a:gd name="connsiteY1" fmla="*/ 0 h 5709292"/>
              <a:gd name="connsiteX2" fmla="*/ 6096000 w 6096000"/>
              <a:gd name="connsiteY2" fmla="*/ 5709292 h 5709292"/>
              <a:gd name="connsiteX3" fmla="*/ 0 w 6096000"/>
              <a:gd name="connsiteY3" fmla="*/ 5709292 h 5709292"/>
              <a:gd name="connsiteX4" fmla="*/ 0 w 6096000"/>
              <a:gd name="connsiteY4" fmla="*/ 0 h 5709292"/>
              <a:gd name="connsiteX0" fmla="*/ 0 w 6096000"/>
              <a:gd name="connsiteY0" fmla="*/ 0 h 5709292"/>
              <a:gd name="connsiteX1" fmla="*/ 2531918 w 6096000"/>
              <a:gd name="connsiteY1" fmla="*/ 31173 h 5709292"/>
              <a:gd name="connsiteX2" fmla="*/ 6096000 w 6096000"/>
              <a:gd name="connsiteY2" fmla="*/ 5709292 h 5709292"/>
              <a:gd name="connsiteX3" fmla="*/ 0 w 6096000"/>
              <a:gd name="connsiteY3" fmla="*/ 5709292 h 5709292"/>
              <a:gd name="connsiteX4" fmla="*/ 0 w 6096000"/>
              <a:gd name="connsiteY4" fmla="*/ 0 h 5709292"/>
              <a:gd name="connsiteX0" fmla="*/ 0 w 6096000"/>
              <a:gd name="connsiteY0" fmla="*/ 0 h 5709292"/>
              <a:gd name="connsiteX1" fmla="*/ 2895600 w 6096000"/>
              <a:gd name="connsiteY1" fmla="*/ 10391 h 5709292"/>
              <a:gd name="connsiteX2" fmla="*/ 6096000 w 6096000"/>
              <a:gd name="connsiteY2" fmla="*/ 5709292 h 5709292"/>
              <a:gd name="connsiteX3" fmla="*/ 0 w 6096000"/>
              <a:gd name="connsiteY3" fmla="*/ 5709292 h 5709292"/>
              <a:gd name="connsiteX4" fmla="*/ 0 w 6096000"/>
              <a:gd name="connsiteY4" fmla="*/ 0 h 5709292"/>
              <a:gd name="connsiteX0" fmla="*/ 0 w 6096000"/>
              <a:gd name="connsiteY0" fmla="*/ 0 h 5709292"/>
              <a:gd name="connsiteX1" fmla="*/ 2885210 w 6096000"/>
              <a:gd name="connsiteY1" fmla="*/ 0 h 5709292"/>
              <a:gd name="connsiteX2" fmla="*/ 6096000 w 6096000"/>
              <a:gd name="connsiteY2" fmla="*/ 5709292 h 5709292"/>
              <a:gd name="connsiteX3" fmla="*/ 0 w 6096000"/>
              <a:gd name="connsiteY3" fmla="*/ 5709292 h 5709292"/>
              <a:gd name="connsiteX4" fmla="*/ 0 w 6096000"/>
              <a:gd name="connsiteY4" fmla="*/ 0 h 570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709292">
                <a:moveTo>
                  <a:pt x="0" y="0"/>
                </a:moveTo>
                <a:lnTo>
                  <a:pt x="2885210" y="0"/>
                </a:lnTo>
                <a:lnTo>
                  <a:pt x="6096000" y="5709292"/>
                </a:lnTo>
                <a:lnTo>
                  <a:pt x="0" y="5709292"/>
                </a:lnTo>
                <a:lnTo>
                  <a:pt x="0" y="0"/>
                </a:lnTo>
                <a:close/>
              </a:path>
            </a:pathLst>
          </a:cu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3" name="Retângulo 12"/>
          <p:cNvSpPr/>
          <p:nvPr userDrawn="1"/>
        </p:nvSpPr>
        <p:spPr>
          <a:xfrm>
            <a:off x="0" y="6316995"/>
            <a:ext cx="12192000" cy="156545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4076070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2" name="Retângulo 11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838202" y="1454473"/>
            <a:ext cx="9927431" cy="1198368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6" name="Espaço Reservado para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1611319" y="5691734"/>
            <a:ext cx="9152756" cy="574368"/>
          </a:xfrm>
        </p:spPr>
        <p:txBody>
          <a:bodyPr vert="horz" lIns="91440" tIns="45720" rIns="91440" bIns="45720" rtlCol="0">
            <a:noAutofit/>
          </a:bodyPr>
          <a:lstStyle>
            <a:lvl1pPr marL="0" indent="0" algn="r">
              <a:lnSpc>
                <a:spcPct val="113000"/>
              </a:lnSpc>
              <a:spcBef>
                <a:spcPts val="1050"/>
              </a:spcBef>
              <a:buNone/>
              <a:defRPr lang="pt-BR" sz="1400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Referência da citação</a:t>
            </a:r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1611319" y="2703439"/>
            <a:ext cx="9152756" cy="2915443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pt-BR" dirty="0"/>
              <a:t>Clique para inserir citação.</a:t>
            </a:r>
          </a:p>
        </p:txBody>
      </p:sp>
      <p:sp>
        <p:nvSpPr>
          <p:cNvPr id="13" name="Retângulo 12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79149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Box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426371" y="1510552"/>
            <a:ext cx="5029671" cy="4150696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1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6600057" y="1511346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750"/>
              </a:spcBef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7" name="Espaço Reservado para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6600057" y="3073714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750"/>
              </a:spcBef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4" name="Espaço Reservado para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6600057" y="4636082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750"/>
              </a:spcBef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0" name="Retângulo 9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2" name="Retângulo 11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3" name="Retângulo 12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547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Box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426371" y="1510552"/>
            <a:ext cx="9927431" cy="1563162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1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26369" y="3333697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7" name="Espaço Reservado para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6600056" y="3333697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0" name="Espaço Reservado para Tex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1426369" y="4612333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2" name="Espaço Reservado para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6600056" y="4612333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3" name="Retângulo 12"/>
          <p:cNvSpPr/>
          <p:nvPr userDrawn="1"/>
        </p:nvSpPr>
        <p:spPr>
          <a:xfrm>
            <a:off x="0" y="6621752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4" name="Retângulo 13"/>
          <p:cNvSpPr/>
          <p:nvPr userDrawn="1"/>
        </p:nvSpPr>
        <p:spPr>
          <a:xfrm>
            <a:off x="0" y="6470709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Retângulo 14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9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268672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47077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ço com libr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069" y="3426942"/>
            <a:ext cx="4788931" cy="3441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6" name="Retângulo 15"/>
          <p:cNvSpPr/>
          <p:nvPr userDrawn="1"/>
        </p:nvSpPr>
        <p:spPr>
          <a:xfrm>
            <a:off x="8353869" y="4997810"/>
            <a:ext cx="288733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Área reservada para libras.</a:t>
            </a:r>
          </a:p>
        </p:txBody>
      </p:sp>
    </p:spTree>
    <p:extLst>
      <p:ext uri="{BB962C8B-B14F-4D97-AF65-F5344CB8AC3E}">
        <p14:creationId xmlns:p14="http://schemas.microsoft.com/office/powerpoint/2010/main" val="3660642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0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9"/>
          <p:cNvSpPr>
            <a:spLocks noGrp="1"/>
          </p:cNvSpPr>
          <p:nvPr>
            <p:ph type="pic" sz="quarter" idx="11"/>
          </p:nvPr>
        </p:nvSpPr>
        <p:spPr>
          <a:xfrm>
            <a:off x="6528050" y="1917585"/>
            <a:ext cx="4825753" cy="3743667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/>
            </a:lvl1pPr>
          </a:lstStyle>
          <a:p>
            <a:endParaRPr lang="pt-BR" dirty="0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528048" y="5766104"/>
            <a:ext cx="4840053" cy="410863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2994" indent="0" algn="r">
              <a:lnSpc>
                <a:spcPct val="100000"/>
              </a:lnSpc>
              <a:spcBef>
                <a:spcPts val="0"/>
              </a:spcBef>
              <a:buNone/>
              <a:defRPr lang="pt-BR" sz="1400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Fonte da imagem / ID da imagem</a:t>
            </a:r>
          </a:p>
        </p:txBody>
      </p:sp>
      <p:sp>
        <p:nvSpPr>
          <p:cNvPr id="11" name="Espaço Reservado para Texto 7"/>
          <p:cNvSpPr>
            <a:spLocks noGrp="1" noChangeAspect="1"/>
          </p:cNvSpPr>
          <p:nvPr>
            <p:ph type="body" sz="quarter" idx="14"/>
          </p:nvPr>
        </p:nvSpPr>
        <p:spPr>
          <a:xfrm>
            <a:off x="1415483" y="1514000"/>
            <a:ext cx="4741639" cy="4150696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4" name="Espaço Reservado para Texto 2"/>
          <p:cNvSpPr>
            <a:spLocks noGrp="1"/>
          </p:cNvSpPr>
          <p:nvPr>
            <p:ph type="body" sz="quarter" idx="15" hasCustomPrompt="1"/>
          </p:nvPr>
        </p:nvSpPr>
        <p:spPr>
          <a:xfrm>
            <a:off x="6528050" y="1514000"/>
            <a:ext cx="4825753" cy="403582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3796" marR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t-BR" sz="1800" b="1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marR="0" lvl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Figura X – Título da imagem</a:t>
            </a:r>
          </a:p>
        </p:txBody>
      </p:sp>
      <p:sp>
        <p:nvSpPr>
          <p:cNvPr id="12" name="Retângulo 11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3" name="Retângulo 12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6" name="Retângulo 15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7493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9"/>
          <p:cNvSpPr>
            <a:spLocks noGrp="1"/>
          </p:cNvSpPr>
          <p:nvPr>
            <p:ph type="pic" sz="quarter" idx="16"/>
          </p:nvPr>
        </p:nvSpPr>
        <p:spPr>
          <a:xfrm>
            <a:off x="1313058" y="1917585"/>
            <a:ext cx="4825753" cy="3743667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/>
            </a:lvl1pPr>
          </a:lstStyle>
          <a:p>
            <a:endParaRPr lang="pt-BR" dirty="0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1313056" y="5766104"/>
            <a:ext cx="4840053" cy="410863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2994" indent="0" algn="r">
              <a:lnSpc>
                <a:spcPct val="100000"/>
              </a:lnSpc>
              <a:spcBef>
                <a:spcPts val="0"/>
              </a:spcBef>
              <a:buNone/>
              <a:defRPr lang="pt-BR" sz="1400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Fonte da imagem / ID da imagem</a:t>
            </a:r>
          </a:p>
        </p:txBody>
      </p:sp>
      <p:sp>
        <p:nvSpPr>
          <p:cNvPr id="14" name="Espaço Reservado para Texto 7"/>
          <p:cNvSpPr>
            <a:spLocks noGrp="1" noChangeAspect="1"/>
          </p:cNvSpPr>
          <p:nvPr>
            <p:ph type="body" sz="quarter" idx="17"/>
          </p:nvPr>
        </p:nvSpPr>
        <p:spPr>
          <a:xfrm>
            <a:off x="6528050" y="1514000"/>
            <a:ext cx="4741639" cy="4150696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6" name="Espaço Reservado para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313058" y="1514000"/>
            <a:ext cx="4825753" cy="403582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3796" marR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t-BR" sz="1800" b="1" baseline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marR="0" lvl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err="1"/>
              <a:t>FiguraX</a:t>
            </a:r>
            <a:r>
              <a:rPr lang="pt-BR" dirty="0"/>
              <a:t> – Título da imagem</a:t>
            </a:r>
          </a:p>
        </p:txBody>
      </p:sp>
      <p:sp>
        <p:nvSpPr>
          <p:cNvPr id="11" name="Retângulo 10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2" name="Retângulo 11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3" name="Retângulo 12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18451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Imagem A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426369" y="1510552"/>
            <a:ext cx="9941731" cy="1702424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0" name="Espaço Reservado para Imagem 9"/>
          <p:cNvSpPr>
            <a:spLocks noGrp="1"/>
          </p:cNvSpPr>
          <p:nvPr>
            <p:ph type="pic" sz="quarter" idx="11"/>
          </p:nvPr>
        </p:nvSpPr>
        <p:spPr>
          <a:xfrm>
            <a:off x="1426369" y="3761401"/>
            <a:ext cx="9941731" cy="1976745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/>
            </a:lvl1pPr>
          </a:lstStyle>
          <a:p>
            <a:endParaRPr lang="pt-BR" dirty="0"/>
          </a:p>
        </p:txBody>
      </p:sp>
      <p:sp>
        <p:nvSpPr>
          <p:cNvPr id="12" name="Espaço Reservado para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1426369" y="5837705"/>
            <a:ext cx="9941731" cy="410863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3796" indent="-243796" algn="r">
              <a:lnSpc>
                <a:spcPct val="113000"/>
              </a:lnSpc>
              <a:spcBef>
                <a:spcPts val="1050"/>
              </a:spcBef>
              <a:buNone/>
              <a:defRPr lang="pt-BR" sz="1400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Fonte da imagem / ID da imagem</a:t>
            </a:r>
          </a:p>
        </p:txBody>
      </p:sp>
      <p:sp>
        <p:nvSpPr>
          <p:cNvPr id="15" name="Espaço Reservado para Texto 2"/>
          <p:cNvSpPr>
            <a:spLocks noGrp="1"/>
          </p:cNvSpPr>
          <p:nvPr>
            <p:ph type="body" sz="quarter" idx="15" hasCustomPrompt="1"/>
          </p:nvPr>
        </p:nvSpPr>
        <p:spPr>
          <a:xfrm>
            <a:off x="1426369" y="3356585"/>
            <a:ext cx="9941731" cy="403582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3796" marR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t-BR" sz="1800" b="1" baseline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marR="0" lvl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Figura X – Título da imagem</a:t>
            </a:r>
          </a:p>
        </p:txBody>
      </p:sp>
      <p:sp>
        <p:nvSpPr>
          <p:cNvPr id="11" name="Retângulo 10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3" name="Retângulo 12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4" name="Retângulo 13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72BE9B6-FDC5-4241-9BD4-0D8A4E31A5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93280" y="277215"/>
            <a:ext cx="2755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94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022315" y="1775064"/>
            <a:ext cx="4725816" cy="4136845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4" name="Espaço Reservado para Texto 7"/>
          <p:cNvSpPr>
            <a:spLocks noGrp="1" noChangeAspect="1"/>
          </p:cNvSpPr>
          <p:nvPr>
            <p:ph type="body" sz="quarter" idx="11"/>
          </p:nvPr>
        </p:nvSpPr>
        <p:spPr>
          <a:xfrm>
            <a:off x="6217436" y="1734213"/>
            <a:ext cx="4725816" cy="4129759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B32DA44-49F0-E24F-BCF9-87F822A42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93280" y="277215"/>
            <a:ext cx="2755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64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Box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910208" y="1510552"/>
            <a:ext cx="4741639" cy="4150696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4" name="Espaço Reservado para Texto 7"/>
          <p:cNvSpPr>
            <a:spLocks noGrp="1" noChangeAspect="1"/>
          </p:cNvSpPr>
          <p:nvPr>
            <p:ph type="body" sz="quarter" idx="11"/>
          </p:nvPr>
        </p:nvSpPr>
        <p:spPr>
          <a:xfrm>
            <a:off x="6096002" y="1517662"/>
            <a:ext cx="4741639" cy="4143586"/>
          </a:xfrm>
          <a:solidFill>
            <a:schemeClr val="bg1">
              <a:lumMod val="75000"/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99758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Destaqu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838203" y="1712167"/>
            <a:ext cx="4741639" cy="4150696"/>
          </a:xfrm>
          <a:solidFill>
            <a:schemeClr val="bg1">
              <a:lumMod val="75000"/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4" name="Espaço Reservado para Texto 7"/>
          <p:cNvSpPr>
            <a:spLocks noGrp="1" noChangeAspect="1"/>
          </p:cNvSpPr>
          <p:nvPr>
            <p:ph type="body" sz="quarter" idx="11"/>
          </p:nvPr>
        </p:nvSpPr>
        <p:spPr>
          <a:xfrm>
            <a:off x="6023995" y="1719277"/>
            <a:ext cx="4741639" cy="4143586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00685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426371" y="1510555"/>
            <a:ext cx="9927431" cy="4510737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32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E46A203-F5C0-1245-8E4B-39AA5132B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93280" y="277215"/>
            <a:ext cx="2755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1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Refe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426371" y="1510552"/>
            <a:ext cx="9927431" cy="4155038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6" name="Espaço Reservado para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1426371" y="5665590"/>
            <a:ext cx="9927431" cy="504056"/>
          </a:xfrm>
        </p:spPr>
        <p:txBody>
          <a:bodyPr vert="horz" lIns="91440" tIns="45720" rIns="91440" bIns="45720" rtlCol="0">
            <a:noAutofit/>
          </a:bodyPr>
          <a:lstStyle>
            <a:lvl1pPr marL="0" indent="0" algn="r">
              <a:lnSpc>
                <a:spcPct val="113000"/>
              </a:lnSpc>
              <a:spcBef>
                <a:spcPts val="1050"/>
              </a:spcBef>
              <a:buNone/>
              <a:defRPr lang="pt-BR" sz="1400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Referência do texto</a:t>
            </a:r>
          </a:p>
        </p:txBody>
      </p:sp>
      <p:sp>
        <p:nvSpPr>
          <p:cNvPr id="12" name="Retângulo 11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178969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4BEED-8A68-4722-9E32-77B5A92D9FCF}" type="datetimeFigureOut">
              <a:rPr lang="pt-BR" smtClean="0"/>
              <a:t>05/11/2019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9AD03-B9AA-4AC4-8737-AAAAC545CE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471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D89335E-A121-8842-85AC-B83750E5C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5869" y="1447052"/>
            <a:ext cx="9941731" cy="1702424"/>
          </a:xfrm>
        </p:spPr>
        <p:txBody>
          <a:bodyPr/>
          <a:lstStyle/>
          <a:p>
            <a:pPr algn="ctr"/>
            <a:r>
              <a:rPr lang="pt-BR" sz="5400" dirty="0"/>
              <a:t>CSS</a:t>
            </a:r>
          </a:p>
          <a:p>
            <a:pPr algn="ctr"/>
            <a:endParaRPr lang="pt-BR" sz="5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1D7575F-7300-F345-9C32-8CED948BD2B9}"/>
              </a:ext>
            </a:extLst>
          </p:cNvPr>
          <p:cNvSpPr txBox="1"/>
          <p:nvPr/>
        </p:nvSpPr>
        <p:spPr>
          <a:xfrm>
            <a:off x="3526929" y="3597198"/>
            <a:ext cx="5359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Prof. Thiago </a:t>
            </a:r>
            <a:r>
              <a:rPr lang="pt-BR" sz="4000" dirty="0" err="1"/>
              <a:t>Salhab</a:t>
            </a:r>
            <a:r>
              <a:rPr lang="pt-BR" sz="4000" dirty="0"/>
              <a:t> Alves</a:t>
            </a:r>
          </a:p>
        </p:txBody>
      </p:sp>
    </p:spTree>
    <p:extLst>
      <p:ext uri="{BB962C8B-B14F-4D97-AF65-F5344CB8AC3E}">
        <p14:creationId xmlns:p14="http://schemas.microsoft.com/office/powerpoint/2010/main" val="2776732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DA74271-3047-804F-A883-89D6E71F5F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u="sng" dirty="0"/>
              <a:t>background-repeat</a:t>
            </a:r>
          </a:p>
          <a:p>
            <a:r>
              <a:rPr lang="pt-BR" dirty="0"/>
              <a:t>Esta propriedade permite controlar como essa</a:t>
            </a:r>
          </a:p>
          <a:p>
            <a:r>
              <a:rPr lang="pt-BR" dirty="0"/>
              <a:t>replicação deve ser realizada. Veja na tabela a</a:t>
            </a:r>
          </a:p>
          <a:p>
            <a:r>
              <a:rPr lang="pt-BR" dirty="0"/>
              <a:t>seguir os possíveis valores desta propriedade.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21F7424-ABAA-E04B-BE7B-F5F4A9D3B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01E408-7E3C-D543-9A70-690D0CC45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0" y="4420344"/>
            <a:ext cx="9474097" cy="16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2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B2F44D-FBE2-FD42-A167-FFFE9ABAEF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u="sng" dirty="0"/>
              <a:t>background-repeat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1AF0405-D1B5-7F48-8F18-346A59D0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0979DA-61C7-2B4B-AF95-D87AA946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44" y="2126395"/>
            <a:ext cx="8692989" cy="41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20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1B991C-E4FA-5F45-AF87-72273F3105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u="sng" dirty="0"/>
              <a:t>background-attachment</a:t>
            </a:r>
          </a:p>
          <a:p>
            <a:r>
              <a:rPr lang="pt-BR" dirty="0"/>
              <a:t>A propriedade background-attachment permite</a:t>
            </a:r>
          </a:p>
          <a:p>
            <a:r>
              <a:rPr lang="pt-BR" dirty="0"/>
              <a:t>definir qual é comportamento dos backgrounds</a:t>
            </a:r>
          </a:p>
          <a:p>
            <a:r>
              <a:rPr lang="pt-BR" dirty="0"/>
              <a:t>em relação a rolagem do conteúdo.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76A663F-56C5-4447-A0C8-046D8707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E9BCEC-D0B6-2B45-A57A-58C0E7C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0" y="4395842"/>
            <a:ext cx="10102087" cy="123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05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382FAA6-7B27-0C4A-8669-FFD75F3E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917287-D566-B04C-9C0C-653B6475D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84" y="1289145"/>
            <a:ext cx="7901995" cy="504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31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E4BE89F-9E30-1A44-9ED2-838072F4F2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u="sng" dirty="0"/>
              <a:t>background-position</a:t>
            </a:r>
          </a:p>
          <a:p>
            <a:r>
              <a:rPr lang="pt-BR" dirty="0"/>
              <a:t>Para determinar a posição das imagens</a:t>
            </a:r>
          </a:p>
          <a:p>
            <a:r>
              <a:rPr lang="pt-BR" dirty="0"/>
              <a:t>utilizadas como background devemos usar a</a:t>
            </a:r>
          </a:p>
          <a:p>
            <a:r>
              <a:rPr lang="pt-BR" dirty="0"/>
              <a:t>propriedade background-position. Ela defini o</a:t>
            </a:r>
          </a:p>
          <a:p>
            <a:r>
              <a:rPr lang="pt-BR" dirty="0"/>
              <a:t>posicionamento da imagem na página.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8A315B3-3105-1047-A9BA-B7416FA17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022809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6D0E233-B8DD-474D-B594-DF060D0C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5FF08F-0319-964E-B866-C80DF4684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64" y="1451706"/>
            <a:ext cx="10477045" cy="425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87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CEBC746-A470-454E-99A8-0522CDD6C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38DFB5-398C-5145-8393-716B80D92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30" y="1591310"/>
            <a:ext cx="9611182" cy="318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13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A03A05E-3F1C-574B-A4E0-924970CE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6A15AD-3766-3C4C-879F-C768F98E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06" y="1778377"/>
            <a:ext cx="9934588" cy="33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24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4D7DA8E-CD20-F743-BE85-40373F050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780786-111E-A64E-BA63-F91B90C7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780" y="1976120"/>
            <a:ext cx="9924659" cy="32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87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65F7951-04C0-184A-8B6F-02FFF2770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Bordas</a:t>
            </a:r>
          </a:p>
          <a:p>
            <a:r>
              <a:rPr lang="pt-BR" dirty="0"/>
              <a:t>A linguagem CSS possui diversas propriedades</a:t>
            </a:r>
          </a:p>
          <a:p>
            <a:r>
              <a:rPr lang="pt-BR" dirty="0"/>
              <a:t>para definir a formatação das bordas dos</a:t>
            </a:r>
          </a:p>
          <a:p>
            <a:r>
              <a:rPr lang="pt-BR" dirty="0"/>
              <a:t>elementos HTML.</a:t>
            </a:r>
          </a:p>
          <a:p>
            <a:endParaRPr lang="pt-BR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D39415F-53E0-7D42-A7FA-FE8C4E06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886511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4F1C3E4-3B55-4F4D-89DD-0F9E53E205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Hoje falaremos sobre as propriedades CSS utilizadas para alterar o plano de fundo (background) de elementos HTML veremos também como estilizar bordas, margens, altura e largura.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83B4F89-1D7D-CC4B-ADEB-35FA7BA3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733935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BA5FB25-AF45-274B-912B-E4F0505E9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u="sng" dirty="0"/>
              <a:t>border-style</a:t>
            </a:r>
          </a:p>
          <a:p>
            <a:r>
              <a:rPr lang="pt-BR" dirty="0"/>
              <a:t>Essa propriedade defini o estilo da borda que</a:t>
            </a:r>
          </a:p>
          <a:p>
            <a:r>
              <a:rPr lang="pt-BR" dirty="0"/>
              <a:t>será aplicada, veja: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4B20011-42FA-8446-8C68-C7C1356F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6B3A4B-B4D2-454E-B2D5-25E7D2D9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439" y="3765922"/>
            <a:ext cx="9789266" cy="20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30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506E01-77D6-ED42-9F57-448DA82A1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u="sng" dirty="0"/>
              <a:t>border-width</a:t>
            </a:r>
          </a:p>
          <a:p>
            <a:r>
              <a:rPr lang="pt-BR" dirty="0"/>
              <a:t>A espessura das bordas é definida por esta</a:t>
            </a:r>
          </a:p>
          <a:p>
            <a:r>
              <a:rPr lang="pt-BR" dirty="0"/>
              <a:t>propriedade, veja um exemplo: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D8F29E5-EFA4-844B-AB9C-63CD2239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A07B0C-306A-B140-AB99-8B1F78D07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1" y="3765922"/>
            <a:ext cx="8827466" cy="225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40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D01DBDA-C131-0147-B4BA-797E880DA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u="sng" dirty="0"/>
              <a:t>border-color</a:t>
            </a:r>
          </a:p>
          <a:p>
            <a:r>
              <a:rPr lang="pt-BR" dirty="0"/>
              <a:t>A propriedade border-color define a cor das</a:t>
            </a:r>
          </a:p>
          <a:p>
            <a:r>
              <a:rPr lang="pt-BR" dirty="0"/>
              <a:t>bordas de um elemento HTML. Ela aceita o valor</a:t>
            </a:r>
          </a:p>
          <a:p>
            <a:r>
              <a:rPr lang="pt-BR" dirty="0"/>
              <a:t>transparent (padrão) ou qualquer cor CSS.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9D3AB38-6B7F-1540-ADAC-61A2054AA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176353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2F4AFF-F374-D34E-A1CC-86BE346C98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u="sng" dirty="0"/>
              <a:t>border-color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1B2D1B9-529E-444F-86FE-8909CD2D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67E646-213E-EC4A-AFE0-7F32888C4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38" y="2431525"/>
            <a:ext cx="9320527" cy="29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13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EF91EDA-A51E-8847-B793-AE64F556F2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border-left-* border-top-*</a:t>
            </a:r>
          </a:p>
          <a:p>
            <a:r>
              <a:rPr lang="pt-BR" b="1" dirty="0"/>
              <a:t>border-right-* border-bottom-*</a:t>
            </a:r>
          </a:p>
          <a:p>
            <a:r>
              <a:rPr lang="pt-BR" dirty="0"/>
              <a:t>O estilo, a espessura e a cor também podem ser</a:t>
            </a:r>
          </a:p>
          <a:p>
            <a:r>
              <a:rPr lang="pt-BR" dirty="0"/>
              <a:t>definidos individualmente para a cada lado da</a:t>
            </a:r>
          </a:p>
          <a:p>
            <a:r>
              <a:rPr lang="pt-BR" dirty="0"/>
              <a:t>borda (esquerda, superior, direita e inferior)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3A1914C-403B-0746-AA49-2418A6DF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727838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A15AE98-1CE9-FB4A-B8DF-91436B47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8B38C4-BCB7-B446-81B8-C93E03F88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813" y="1532986"/>
            <a:ext cx="9223652" cy="423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16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29422BD-B875-9F4F-B2D2-FAF371C079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u="sng" dirty="0"/>
              <a:t>border</a:t>
            </a:r>
          </a:p>
          <a:p>
            <a:r>
              <a:rPr lang="pt-BR" dirty="0"/>
              <a:t>A propriedade border é um atalho para as</a:t>
            </a:r>
          </a:p>
          <a:p>
            <a:r>
              <a:rPr lang="pt-BR" dirty="0"/>
              <a:t>propriedades que definem o estilo, a espessura</a:t>
            </a:r>
          </a:p>
          <a:p>
            <a:r>
              <a:rPr lang="pt-BR" dirty="0"/>
              <a:t>e a cor das bordas dos elementos HTML.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5C3A7BD-0219-2248-9678-B0C0BA46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6BD7B1F-6C1F-1841-88F9-84B3619C52C9}"/>
              </a:ext>
            </a:extLst>
          </p:cNvPr>
          <p:cNvSpPr/>
          <p:nvPr/>
        </p:nvSpPr>
        <p:spPr>
          <a:xfrm>
            <a:off x="1426371" y="4426819"/>
            <a:ext cx="93392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007600"/>
                </a:solidFill>
                <a:latin typeface="Helvetica" pitchFamily="2" charset="0"/>
              </a:rPr>
              <a:t>div</a:t>
            </a:r>
            <a:r>
              <a:rPr lang="pt-BR" sz="2800" dirty="0">
                <a:solidFill>
                  <a:srgbClr val="000000"/>
                </a:solidFill>
                <a:latin typeface="Helvetica" pitchFamily="2" charset="0"/>
              </a:rPr>
              <a:t>{</a:t>
            </a:r>
            <a:endParaRPr lang="pt-BR" sz="2800" dirty="0">
              <a:solidFill>
                <a:srgbClr val="007600"/>
              </a:solidFill>
              <a:latin typeface="Helvetica" pitchFamily="2" charset="0"/>
            </a:endParaRPr>
          </a:p>
          <a:p>
            <a:r>
              <a:rPr lang="pt-BR" sz="2800" dirty="0">
                <a:solidFill>
                  <a:srgbClr val="0433FF"/>
                </a:solidFill>
                <a:latin typeface="Helvetica" pitchFamily="2" charset="0"/>
              </a:rPr>
              <a:t>	</a:t>
            </a:r>
            <a:r>
              <a:rPr lang="pt-BR" sz="2800" dirty="0" err="1">
                <a:solidFill>
                  <a:srgbClr val="0433FF"/>
                </a:solidFill>
                <a:latin typeface="Helvetica" pitchFamily="2" charset="0"/>
              </a:rPr>
              <a:t>border</a:t>
            </a:r>
            <a:r>
              <a:rPr lang="pt-BR" sz="2800" dirty="0">
                <a:latin typeface="Helvetica" pitchFamily="2" charset="0"/>
              </a:rPr>
              <a:t>: 4px </a:t>
            </a:r>
            <a:r>
              <a:rPr lang="pt-BR" sz="2800" dirty="0" err="1">
                <a:latin typeface="Helvetica" pitchFamily="2" charset="0"/>
              </a:rPr>
              <a:t>solid</a:t>
            </a:r>
            <a:r>
              <a:rPr lang="pt-BR" sz="2800" dirty="0">
                <a:latin typeface="Helvetica" pitchFamily="2" charset="0"/>
              </a:rPr>
              <a:t> blue;</a:t>
            </a:r>
          </a:p>
          <a:p>
            <a:r>
              <a:rPr lang="pt-BR" sz="2800" dirty="0">
                <a:latin typeface="Helvetica" pitchFamily="2" charset="0"/>
              </a:rPr>
              <a:t>}</a:t>
            </a:r>
            <a:endParaRPr lang="pt-BR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339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DB38E02-00B1-FB47-A5C1-D0BDC9B1C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u="sng" dirty="0"/>
              <a:t>border-radius</a:t>
            </a:r>
          </a:p>
          <a:p>
            <a:r>
              <a:rPr lang="pt-BR" dirty="0"/>
              <a:t>Bordas com cantos arredondados podem ser</a:t>
            </a:r>
          </a:p>
          <a:p>
            <a:r>
              <a:rPr lang="pt-BR" dirty="0"/>
              <a:t>definidas com a propriedade border-radius.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7277CAE-F8E6-864D-86E8-BBC4B386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AD99DC-C5E2-A145-AD28-9CA932D96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366" y="3435467"/>
            <a:ext cx="3090793" cy="280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66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5779BD1-5F97-DF4B-9C24-CCE1FA112C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Margens</a:t>
            </a:r>
          </a:p>
          <a:p>
            <a:r>
              <a:rPr lang="pt-BR" dirty="0"/>
              <a:t>São as propriedades CSS que definem a</a:t>
            </a:r>
          </a:p>
          <a:p>
            <a:r>
              <a:rPr lang="pt-BR" dirty="0"/>
              <a:t>formatação das margens internas e</a:t>
            </a:r>
          </a:p>
          <a:p>
            <a:r>
              <a:rPr lang="pt-BR" dirty="0"/>
              <a:t>externas dos elementos HTML.</a:t>
            </a:r>
          </a:p>
          <a:p>
            <a:endParaRPr lang="pt-BR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D2ECD1A-2D2C-D64A-8A60-EBC2D357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967263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2E50782-DF65-9F4C-8FB9-FC4421423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margin-*</a:t>
            </a:r>
          </a:p>
          <a:p>
            <a:r>
              <a:rPr lang="pt-BR" dirty="0"/>
              <a:t>Os tamanhos das margens externas do box de</a:t>
            </a:r>
          </a:p>
          <a:p>
            <a:r>
              <a:rPr lang="pt-BR" dirty="0"/>
              <a:t>elemento HTML podem ser definidos</a:t>
            </a:r>
          </a:p>
          <a:p>
            <a:r>
              <a:rPr lang="pt-BR" dirty="0"/>
              <a:t>individualmente com as propriedades marginleft,</a:t>
            </a:r>
          </a:p>
          <a:p>
            <a:r>
              <a:rPr lang="pt-BR" dirty="0"/>
              <a:t>margin-top, margin-right e marginbottom.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ED25AC6-02F3-AE41-BFBB-D317DDF5A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211115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4AF6C1-68E8-3F4B-B0EF-D28C16DAB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Para definir a formatação do background (plano de fundo) de um elemento HTML com diferentes propriedades CSS. Veja algumas delas.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9DA85AD-18AF-FD40-AA11-938FA751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125055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F15C3D-F9D2-374E-A44A-EF58481AF5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margin-*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AC33EB7-BA8F-AA49-AED0-9B16CC38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522105-9357-0648-B8CD-25A39530C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86" y="2616200"/>
            <a:ext cx="10378758" cy="17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23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62804AA-F16F-904D-8AAE-3285ACD9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0DB5D2-11FA-D545-A19B-411A762A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60" y="1695546"/>
            <a:ext cx="10007558" cy="387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21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B9226C-591C-3442-9F85-116FB36E4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margin-*</a:t>
            </a:r>
          </a:p>
          <a:p>
            <a:r>
              <a:rPr lang="pt-BR" dirty="0"/>
              <a:t>A propriedade margin é um atalho para as</a:t>
            </a:r>
          </a:p>
          <a:p>
            <a:r>
              <a:rPr lang="pt-BR" dirty="0"/>
              <a:t>propriedades margin-top, margin-right,</a:t>
            </a:r>
          </a:p>
          <a:p>
            <a:r>
              <a:rPr lang="pt-BR" dirty="0"/>
              <a:t>margin-bottom e margin-left.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9948581-AB44-B441-BFDD-B8A3913E3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697362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77E65C-D2F6-394D-A323-6053D6ADF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margin-*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C836442-0E31-E44B-B41A-D2FE93B9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91D772-5164-4344-81B3-D53228AC5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796" y="2000458"/>
            <a:ext cx="5302804" cy="42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9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71FEA92-2008-2D49-971A-D01C08D62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padding-*</a:t>
            </a:r>
          </a:p>
          <a:p>
            <a:r>
              <a:rPr lang="pt-BR" dirty="0"/>
              <a:t>Os tamanhos das margens internas do box de</a:t>
            </a:r>
          </a:p>
          <a:p>
            <a:r>
              <a:rPr lang="pt-BR" dirty="0"/>
              <a:t>elemento HTML podem ser definidos</a:t>
            </a:r>
          </a:p>
          <a:p>
            <a:r>
              <a:rPr lang="pt-BR" dirty="0"/>
              <a:t>individualmente com as propriedades paddingleft,</a:t>
            </a:r>
          </a:p>
          <a:p>
            <a:r>
              <a:rPr lang="pt-BR" dirty="0"/>
              <a:t>padding-top, padding-right e paddingbottom.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613C42C-31A7-224D-A12C-05C6C5D0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543799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74B6C5F-C28C-EE44-9A55-256732F315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padding-*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366974D-BE7B-DF4B-A10E-77C714AB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D6CB6D-812D-B146-8C55-A16AF77A1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0" y="2255685"/>
            <a:ext cx="9546429" cy="3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57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1CEEFE9-49E0-9843-9E3C-72F4ED3EF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padding-*</a:t>
            </a:r>
          </a:p>
          <a:p>
            <a:r>
              <a:rPr lang="pt-BR" dirty="0"/>
              <a:t>A propriedade padding é um atalho para</a:t>
            </a:r>
          </a:p>
          <a:p>
            <a:r>
              <a:rPr lang="pt-BR" dirty="0"/>
              <a:t>as propriedades padding-top, paddingright,</a:t>
            </a:r>
          </a:p>
          <a:p>
            <a:r>
              <a:rPr lang="pt-BR" dirty="0"/>
              <a:t>padding-bottom e padding-left.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021E427-C80D-CD42-BD2E-9EF5560B2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134458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D05BBBA-6F04-3841-BC24-42D8F9CC5D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padding-*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185124A-6F86-AC43-B8D2-C151ECA49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4091BC-B4FB-574C-94D0-AEF9BD670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78" y="1953501"/>
            <a:ext cx="5439961" cy="42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30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0E31BD5-D372-9042-AEFC-85ABC5331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Textos</a:t>
            </a:r>
          </a:p>
          <a:p>
            <a:r>
              <a:rPr lang="pt-BR" dirty="0"/>
              <a:t>As propriedades CSS para controlar a</a:t>
            </a:r>
          </a:p>
          <a:p>
            <a:r>
              <a:rPr lang="pt-BR" dirty="0"/>
              <a:t>formatação de textos dos documentos</a:t>
            </a:r>
          </a:p>
          <a:p>
            <a:r>
              <a:rPr lang="pt-BR" dirty="0"/>
              <a:t>HTML são basicamente as seguintes:</a:t>
            </a:r>
          </a:p>
          <a:p>
            <a:endParaRPr lang="pt-BR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FE6B7E7-19F8-A04B-8A5A-2540DD8B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261851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F702ED9-5C59-2E42-9CA6-6C1C6A030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color</a:t>
            </a:r>
          </a:p>
          <a:p>
            <a:r>
              <a:rPr lang="pt-BR" dirty="0"/>
              <a:t>Serve para definir cor do texto contido em um</a:t>
            </a:r>
          </a:p>
          <a:p>
            <a:r>
              <a:rPr lang="pt-BR" dirty="0"/>
              <a:t>elemento HTML.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5240E2A-EE06-7B43-BC7B-5F506792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CB720C-8D18-9F47-BEB6-76F84A7F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0" y="3851013"/>
            <a:ext cx="10364177" cy="14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49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712D8C7-9CB4-C349-BDA6-D97C1539E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Backgrounds</a:t>
            </a:r>
          </a:p>
          <a:p>
            <a:r>
              <a:rPr lang="pt-BR" u="sng" dirty="0"/>
              <a:t>background-color</a:t>
            </a:r>
          </a:p>
          <a:p>
            <a:r>
              <a:rPr lang="pt-BR" dirty="0"/>
              <a:t>A propriedade background-color é utilizada para definir a cor do background dos elementos HTML.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26E0CD9-5431-7C4A-A9A1-3D662653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33FF67-A58F-0B47-ACC1-2F458F06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714" y="4397484"/>
            <a:ext cx="8982915" cy="13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88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1CA0D70-2118-3F41-9AFA-7AB4D3088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u="sng" dirty="0"/>
              <a:t>color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C1F7076-0C27-E641-AAA0-AE9270A3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DBE391-4493-6445-BF8F-732EC3317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0" y="2444749"/>
            <a:ext cx="7473789" cy="358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96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D03FF13-E818-4049-8405-3A81CF37F2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text-align</a:t>
            </a:r>
          </a:p>
          <a:p>
            <a:r>
              <a:rPr lang="pt-BR" dirty="0"/>
              <a:t>Define o alinhamento do texto contido em um</a:t>
            </a:r>
          </a:p>
          <a:p>
            <a:r>
              <a:rPr lang="pt-BR" dirty="0"/>
              <a:t>elemento HTML.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58E8492-992B-F448-95F8-2B4D755A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DEA31C-24E0-E346-9524-7258B401A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563" y="3708248"/>
            <a:ext cx="7112151" cy="237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65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A644DD2-A790-4143-8025-5677BE6FEC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text-align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E218085-F0E7-9841-AB35-377E18F3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762650-7D0C-0E43-8C66-898B4231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1" y="2171278"/>
            <a:ext cx="8960401" cy="407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24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948EBB7-CDF0-1545-BE3E-A64ADDB3D9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text-decoration</a:t>
            </a:r>
          </a:p>
          <a:p>
            <a:r>
              <a:rPr lang="pt-BR" dirty="0"/>
              <a:t>Define a decoração dos textos contidos em um</a:t>
            </a:r>
          </a:p>
          <a:p>
            <a:r>
              <a:rPr lang="pt-BR" dirty="0"/>
              <a:t>elemento HTML.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C5462D2-DC19-6F4C-A346-31E76189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A418F0-01DC-BC47-BC57-5C1479592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06" y="3765923"/>
            <a:ext cx="7773272" cy="247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96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36CBF6A-A75D-194E-B934-924117EED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text-decoration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7B2DE4D-099F-044C-9209-CF9572F6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3189A3-E536-4149-9241-7A34C7D96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1" y="2347732"/>
            <a:ext cx="10161266" cy="161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17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1837BE3-9BB3-8C4D-8FCA-C5E95E323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u="sng" dirty="0"/>
              <a:t>background-color</a:t>
            </a:r>
          </a:p>
          <a:p>
            <a:r>
              <a:rPr lang="pt-BR" dirty="0"/>
              <a:t>Exemplo: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4AB56B6-CB68-E748-AC56-D00441CBB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4574BA5-22AB-1A4B-8CF7-9F4C164EDB1E}"/>
              </a:ext>
            </a:extLst>
          </p:cNvPr>
          <p:cNvSpPr/>
          <p:nvPr/>
        </p:nvSpPr>
        <p:spPr>
          <a:xfrm>
            <a:off x="1426370" y="2928819"/>
            <a:ext cx="77582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7600"/>
                </a:solidFill>
                <a:latin typeface="Helvetica" pitchFamily="2" charset="0"/>
              </a:rPr>
              <a:t>.div1</a:t>
            </a:r>
            <a:r>
              <a:rPr lang="pt-BR" sz="2400" dirty="0">
                <a:solidFill>
                  <a:srgbClr val="000000"/>
                </a:solidFill>
                <a:latin typeface="Helvetica" pitchFamily="2" charset="0"/>
              </a:rPr>
              <a:t>{</a:t>
            </a:r>
            <a:endParaRPr lang="pt-BR" sz="2400" dirty="0">
              <a:solidFill>
                <a:srgbClr val="007600"/>
              </a:solidFill>
              <a:latin typeface="Helvetica" pitchFamily="2" charset="0"/>
            </a:endParaRPr>
          </a:p>
          <a:p>
            <a:r>
              <a:rPr lang="pt-BR" sz="2400" dirty="0">
                <a:solidFill>
                  <a:srgbClr val="0433FF"/>
                </a:solidFill>
                <a:latin typeface="Helvetica" pitchFamily="2" charset="0"/>
              </a:rPr>
              <a:t>background-color</a:t>
            </a:r>
            <a:r>
              <a:rPr lang="pt-BR" sz="2400" dirty="0">
                <a:solidFill>
                  <a:srgbClr val="000000"/>
                </a:solidFill>
                <a:latin typeface="Helvetica" pitchFamily="2" charset="0"/>
              </a:rPr>
              <a:t>: </a:t>
            </a:r>
            <a:r>
              <a:rPr lang="pt-BR" sz="2400" dirty="0" err="1">
                <a:solidFill>
                  <a:srgbClr val="000000"/>
                </a:solidFill>
                <a:latin typeface="Helvetica" pitchFamily="2" charset="0"/>
              </a:rPr>
              <a:t>red</a:t>
            </a:r>
            <a:r>
              <a:rPr lang="pt-BR" sz="2400" dirty="0">
                <a:solidFill>
                  <a:srgbClr val="000000"/>
                </a:solidFill>
                <a:latin typeface="Helvetica" pitchFamily="2" charset="0"/>
              </a:rPr>
              <a:t>;</a:t>
            </a:r>
            <a:endParaRPr lang="pt-BR" sz="2400" dirty="0">
              <a:solidFill>
                <a:srgbClr val="0433FF"/>
              </a:solidFill>
              <a:latin typeface="Helvetica" pitchFamily="2" charset="0"/>
            </a:endParaRPr>
          </a:p>
          <a:p>
            <a:r>
              <a:rPr lang="pt-BR" sz="2400" dirty="0">
                <a:latin typeface="Helvetica" pitchFamily="2" charset="0"/>
              </a:rPr>
              <a:t>}</a:t>
            </a:r>
          </a:p>
          <a:p>
            <a:r>
              <a:rPr lang="pt-BR" sz="2400" dirty="0">
                <a:solidFill>
                  <a:srgbClr val="007600"/>
                </a:solidFill>
                <a:latin typeface="Helvetica" pitchFamily="2" charset="0"/>
              </a:rPr>
              <a:t>.div2</a:t>
            </a:r>
            <a:r>
              <a:rPr lang="pt-BR" sz="2400" dirty="0">
                <a:solidFill>
                  <a:srgbClr val="000000"/>
                </a:solidFill>
                <a:latin typeface="Helvetica" pitchFamily="2" charset="0"/>
              </a:rPr>
              <a:t>{</a:t>
            </a:r>
            <a:endParaRPr lang="pt-BR" sz="2400" dirty="0">
              <a:solidFill>
                <a:srgbClr val="007600"/>
              </a:solidFill>
              <a:latin typeface="Helvetica" pitchFamily="2" charset="0"/>
            </a:endParaRPr>
          </a:p>
          <a:p>
            <a:r>
              <a:rPr lang="pt-BR" sz="2400" dirty="0">
                <a:solidFill>
                  <a:srgbClr val="0433FF"/>
                </a:solidFill>
                <a:latin typeface="Helvetica" pitchFamily="2" charset="0"/>
              </a:rPr>
              <a:t>background-color</a:t>
            </a:r>
            <a:r>
              <a:rPr lang="pt-BR" sz="2400" dirty="0">
                <a:solidFill>
                  <a:srgbClr val="000000"/>
                </a:solidFill>
                <a:latin typeface="Helvetica" pitchFamily="2" charset="0"/>
              </a:rPr>
              <a:t>: #ffff00;</a:t>
            </a:r>
            <a:endParaRPr lang="pt-BR" sz="2400" dirty="0">
              <a:solidFill>
                <a:srgbClr val="0433FF"/>
              </a:solidFill>
              <a:latin typeface="Helvetica" pitchFamily="2" charset="0"/>
            </a:endParaRPr>
          </a:p>
          <a:p>
            <a:r>
              <a:rPr lang="pt-BR" sz="2400" dirty="0">
                <a:latin typeface="Helvetica" pitchFamily="2" charset="0"/>
              </a:rPr>
              <a:t>}</a:t>
            </a:r>
          </a:p>
          <a:p>
            <a:r>
              <a:rPr lang="pt-BR" sz="2400" dirty="0">
                <a:solidFill>
                  <a:srgbClr val="007600"/>
                </a:solidFill>
                <a:latin typeface="Helvetica" pitchFamily="2" charset="0"/>
              </a:rPr>
              <a:t>.div3</a:t>
            </a:r>
            <a:r>
              <a:rPr lang="pt-BR" sz="2400" dirty="0">
                <a:solidFill>
                  <a:srgbClr val="000000"/>
                </a:solidFill>
                <a:latin typeface="Helvetica" pitchFamily="2" charset="0"/>
              </a:rPr>
              <a:t>{</a:t>
            </a:r>
            <a:endParaRPr lang="pt-BR" sz="2400" dirty="0">
              <a:solidFill>
                <a:srgbClr val="007600"/>
              </a:solidFill>
              <a:latin typeface="Helvetica" pitchFamily="2" charset="0"/>
            </a:endParaRPr>
          </a:p>
          <a:p>
            <a:r>
              <a:rPr lang="pt-BR" sz="2400" dirty="0">
                <a:solidFill>
                  <a:srgbClr val="0433FF"/>
                </a:solidFill>
                <a:latin typeface="Helvetica" pitchFamily="2" charset="0"/>
              </a:rPr>
              <a:t>background-color</a:t>
            </a:r>
            <a:r>
              <a:rPr lang="pt-BR" sz="2400" dirty="0">
                <a:solidFill>
                  <a:srgbClr val="000000"/>
                </a:solidFill>
                <a:latin typeface="Helvetica" pitchFamily="2" charset="0"/>
              </a:rPr>
              <a:t>: </a:t>
            </a:r>
            <a:r>
              <a:rPr lang="pt-BR" sz="2400" dirty="0" err="1">
                <a:solidFill>
                  <a:srgbClr val="000000"/>
                </a:solidFill>
                <a:latin typeface="Helvetica" pitchFamily="2" charset="0"/>
              </a:rPr>
              <a:t>transparent</a:t>
            </a:r>
            <a:r>
              <a:rPr lang="pt-BR" sz="2400" dirty="0">
                <a:solidFill>
                  <a:srgbClr val="000000"/>
                </a:solidFill>
                <a:latin typeface="Helvetica" pitchFamily="2" charset="0"/>
              </a:rPr>
              <a:t>;</a:t>
            </a:r>
            <a:endParaRPr lang="pt-BR" sz="2400" dirty="0">
              <a:solidFill>
                <a:srgbClr val="0433FF"/>
              </a:solidFill>
              <a:latin typeface="Helvetica" pitchFamily="2" charset="0"/>
            </a:endParaRPr>
          </a:p>
          <a:p>
            <a:r>
              <a:rPr lang="pt-BR" sz="2400" dirty="0">
                <a:latin typeface="Helvetica" pitchFamily="2" charset="0"/>
              </a:rPr>
              <a:t>}</a:t>
            </a:r>
            <a:endParaRPr lang="pt-BR" sz="2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940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0E30A5D-82F8-B046-BE01-0DD078C48D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u="sng" dirty="0"/>
              <a:t>background-color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3FC4918-D171-F444-9E4B-AFE68ADB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CF9301-04E9-484E-8530-60D5536A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383" y="2156735"/>
            <a:ext cx="6457234" cy="386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31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6344AD3-CBBC-D048-9DAF-651E570F36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u="sng" dirty="0"/>
              <a:t>background-image</a:t>
            </a:r>
          </a:p>
          <a:p>
            <a:r>
              <a:rPr lang="pt-BR" dirty="0"/>
              <a:t>A propriedade background-image é utilizada para</a:t>
            </a:r>
          </a:p>
          <a:p>
            <a:r>
              <a:rPr lang="pt-BR" dirty="0"/>
              <a:t>definir uma imagem como background de um</a:t>
            </a:r>
          </a:p>
          <a:p>
            <a:r>
              <a:rPr lang="pt-BR" dirty="0"/>
              <a:t>elemento HTML.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A13DFF6-E111-7442-A857-BD0FDD3A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D9D40B-8FC6-5140-B0AB-E2260F860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1" y="4413900"/>
            <a:ext cx="9644346" cy="160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7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890665-D9A4-5D4D-86C6-B670150C7F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u="sng" dirty="0"/>
              <a:t>background-image</a:t>
            </a:r>
          </a:p>
          <a:p>
            <a:r>
              <a:rPr lang="pt-BR" dirty="0"/>
              <a:t>Exemplo: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14B27FA-90EC-AA40-9400-D291576E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40B496-5C54-C147-A63B-665BCBC99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1" y="3067423"/>
            <a:ext cx="9741912" cy="228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87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149A6D8-9792-C446-911A-8B7BBBACA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u="sng" dirty="0"/>
              <a:t>background-repeat</a:t>
            </a:r>
          </a:p>
          <a:p>
            <a:r>
              <a:rPr lang="pt-BR" dirty="0"/>
              <a:t>Por padrão, se uma imagem utilizada como</a:t>
            </a:r>
          </a:p>
          <a:p>
            <a:r>
              <a:rPr lang="pt-BR" dirty="0"/>
              <a:t>background for menor do que o box do elemento</a:t>
            </a:r>
          </a:p>
          <a:p>
            <a:r>
              <a:rPr lang="pt-BR" dirty="0"/>
              <a:t>HTML correspondente, ela será replicada na</a:t>
            </a:r>
          </a:p>
          <a:p>
            <a:r>
              <a:rPr lang="pt-BR" dirty="0"/>
              <a:t>horizontal e na vertical.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69EC3CD-84F5-6D41-BA20-C2852505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969282011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2950</TotalTime>
  <Words>594</Words>
  <Application>Microsoft Macintosh PowerPoint</Application>
  <PresentationFormat>Widescreen</PresentationFormat>
  <Paragraphs>159</Paragraphs>
  <Slides>44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Helvetica</vt:lpstr>
      <vt:lpstr>1_Tema do Office</vt:lpstr>
      <vt:lpstr>Apresentação do PowerPoint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Salhab Alves</dc:creator>
  <cp:lastModifiedBy>Thiago Salhab Alves</cp:lastModifiedBy>
  <cp:revision>169</cp:revision>
  <dcterms:created xsi:type="dcterms:W3CDTF">2019-06-26T14:54:25Z</dcterms:created>
  <dcterms:modified xsi:type="dcterms:W3CDTF">2019-11-05T19:08:57Z</dcterms:modified>
</cp:coreProperties>
</file>